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F704-7A89-4691-ACF5-606F4F363047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575AD6-A492-4063-8140-E5937BE306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F704-7A89-4691-ACF5-606F4F363047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75AD6-A492-4063-8140-E5937BE306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F704-7A89-4691-ACF5-606F4F363047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75AD6-A492-4063-8140-E5937BE306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F704-7A89-4691-ACF5-606F4F363047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75AD6-A492-4063-8140-E5937BE306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F704-7A89-4691-ACF5-606F4F363047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575AD6-A492-4063-8140-E5937BE3066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F704-7A89-4691-ACF5-606F4F363047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75AD6-A492-4063-8140-E5937BE306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F704-7A89-4691-ACF5-606F4F363047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75AD6-A492-4063-8140-E5937BE306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F704-7A89-4691-ACF5-606F4F363047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75AD6-A492-4063-8140-E5937BE306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F704-7A89-4691-ACF5-606F4F363047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75AD6-A492-4063-8140-E5937BE306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F704-7A89-4691-ACF5-606F4F363047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75AD6-A492-4063-8140-E5937BE3066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F704-7A89-4691-ACF5-606F4F363047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575AD6-A492-4063-8140-E5937BE3066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C2AF704-7A89-4691-ACF5-606F4F363047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3D575AD6-A492-4063-8140-E5937BE3066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540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>
                <a:solidFill>
                  <a:srgbClr val="002060"/>
                </a:solidFill>
              </a:rPr>
              <a:t>Реконструкция наружного уличного освещения </a:t>
            </a:r>
            <a:r>
              <a:rPr lang="ru-RU" b="1" cap="all" dirty="0" err="1">
                <a:solidFill>
                  <a:srgbClr val="002060"/>
                </a:solidFill>
              </a:rPr>
              <a:t>с.Сарманово</a:t>
            </a:r>
            <a:r>
              <a:rPr lang="ru-RU" b="1" cap="all" dirty="0">
                <a:solidFill>
                  <a:srgbClr val="002060"/>
                </a:solidFill>
              </a:rPr>
              <a:t> и поселка городского типа </a:t>
            </a:r>
            <a:r>
              <a:rPr lang="ru-RU" b="1" cap="all" dirty="0" err="1">
                <a:solidFill>
                  <a:srgbClr val="002060"/>
                </a:solidFill>
              </a:rPr>
              <a:t>Джалиль</a:t>
            </a:r>
            <a:r>
              <a:rPr lang="ru-RU" b="1" cap="all" dirty="0">
                <a:solidFill>
                  <a:srgbClr val="002060"/>
                </a:solidFill>
              </a:rPr>
              <a:t> </a:t>
            </a:r>
            <a:r>
              <a:rPr lang="ru-RU" b="1" cap="all" dirty="0" err="1">
                <a:solidFill>
                  <a:srgbClr val="002060"/>
                </a:solidFill>
              </a:rPr>
              <a:t>Сармановского</a:t>
            </a:r>
            <a:r>
              <a:rPr lang="ru-RU" b="1" cap="all" dirty="0">
                <a:solidFill>
                  <a:srgbClr val="002060"/>
                </a:solidFill>
              </a:rPr>
              <a:t> муниципального района Республики </a:t>
            </a:r>
            <a:r>
              <a:rPr lang="ru-RU" b="1" cap="all" dirty="0" smtClean="0">
                <a:solidFill>
                  <a:srgbClr val="002060"/>
                </a:solidFill>
              </a:rPr>
              <a:t>Татарстан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1800" b="1" dirty="0" smtClean="0"/>
              <a:t>Марат </a:t>
            </a:r>
            <a:r>
              <a:rPr lang="ru-RU" sz="1800" b="1" dirty="0" err="1"/>
              <a:t>Зульфатович</a:t>
            </a:r>
            <a:r>
              <a:rPr lang="ru-RU" sz="1800" b="1" dirty="0"/>
              <a:t> </a:t>
            </a:r>
            <a:r>
              <a:rPr lang="ru-RU" sz="1800" b="1" dirty="0" err="1" smtClean="0"/>
              <a:t>Газизов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dirty="0" smtClean="0"/>
              <a:t>АО</a:t>
            </a:r>
            <a:r>
              <a:rPr lang="ru-RU" sz="1800" dirty="0"/>
              <a:t> «</a:t>
            </a:r>
            <a:r>
              <a:rPr lang="ru-RU" sz="1800" dirty="0" err="1"/>
              <a:t>Таткоммунпромкомплект</a:t>
            </a:r>
            <a:r>
              <a:rPr lang="ru-RU" sz="1800" dirty="0"/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1466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95289"/>
            <a:ext cx="8978558" cy="584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3514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17385"/>
            <a:ext cx="8578461" cy="643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0030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W:\Отдел информационной деятельности\МЕРОПРИЯТИЯ\2016\конференция 1 ноября\ПРЕЗЕНТАЦИИ  2\Таткоммунпромкомплект\ФОТО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2656"/>
            <a:ext cx="4608512" cy="614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144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W:\Отдел информационной деятельности\МЕРОПРИЯТИЯ\2016\конференция 1 ноября\ПРЕЗЕНТАЦИИ  2\Таткоммунпромкомплект\ФОТО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632"/>
            <a:ext cx="4914546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309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W:\Отдел информационной деятельности\МЕРОПРИЯТИЯ\2016\конференция 1 ноября\ПРЕЗЕНТАЦИИ  2\Таткоммунпромкомплект\ФОТО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6631"/>
            <a:ext cx="4968445" cy="662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015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33826" y="980728"/>
            <a:ext cx="91450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002060"/>
                </a:solidFill>
              </a:rPr>
              <a:t>РКУ-250 –951 шт. (в Сарманове) </a:t>
            </a:r>
            <a:r>
              <a:rPr lang="ru-RU" sz="3200" b="1" dirty="0" smtClean="0">
                <a:solidFill>
                  <a:srgbClr val="002060"/>
                </a:solidFill>
              </a:rPr>
              <a:t>+ 85 </a:t>
            </a:r>
            <a:r>
              <a:rPr lang="ru-RU" sz="3200" b="1" dirty="0">
                <a:solidFill>
                  <a:srgbClr val="002060"/>
                </a:solidFill>
              </a:rPr>
              <a:t>шт. (в </a:t>
            </a:r>
            <a:r>
              <a:rPr lang="ru-RU" sz="3200" b="1" dirty="0" err="1" smtClean="0">
                <a:solidFill>
                  <a:srgbClr val="002060"/>
                </a:solidFill>
              </a:rPr>
              <a:t>Джалиле</a:t>
            </a:r>
            <a:r>
              <a:rPr lang="ru-RU" sz="3200" b="1" dirty="0" smtClean="0">
                <a:solidFill>
                  <a:srgbClr val="002060"/>
                </a:solidFill>
              </a:rPr>
              <a:t>)</a:t>
            </a:r>
            <a:endParaRPr lang="ru-RU" sz="3200" dirty="0" smtClean="0">
              <a:solidFill>
                <a:srgbClr val="00206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</a:rPr>
              <a:t>РТУ-125 </a:t>
            </a:r>
            <a:r>
              <a:rPr lang="ru-RU" sz="3200" b="1" dirty="0">
                <a:solidFill>
                  <a:srgbClr val="002060"/>
                </a:solidFill>
              </a:rPr>
              <a:t>– 52 шт. (в Сарманово) +56 шт. (в </a:t>
            </a:r>
            <a:r>
              <a:rPr lang="ru-RU" sz="3200" b="1" dirty="0" err="1" smtClean="0">
                <a:solidFill>
                  <a:srgbClr val="002060"/>
                </a:solidFill>
              </a:rPr>
              <a:t>Джалиле</a:t>
            </a:r>
            <a:r>
              <a:rPr lang="ru-RU" sz="3200" b="1" dirty="0" smtClean="0">
                <a:solidFill>
                  <a:srgbClr val="002060"/>
                </a:solidFill>
              </a:rPr>
              <a:t>)</a:t>
            </a:r>
            <a:endParaRPr lang="ru-RU" sz="3200" dirty="0" smtClean="0">
              <a:solidFill>
                <a:srgbClr val="00206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</a:rPr>
              <a:t>Светильник </a:t>
            </a:r>
            <a:r>
              <a:rPr lang="ru-RU" sz="3200" b="1" dirty="0">
                <a:solidFill>
                  <a:srgbClr val="002060"/>
                </a:solidFill>
              </a:rPr>
              <a:t>светодиодный - 46 шт. (в Сарманово</a:t>
            </a:r>
            <a:r>
              <a:rPr lang="ru-RU" sz="3200" b="1" dirty="0" smtClean="0">
                <a:solidFill>
                  <a:srgbClr val="002060"/>
                </a:solidFill>
              </a:rPr>
              <a:t>) + 50 </a:t>
            </a:r>
            <a:r>
              <a:rPr lang="ru-RU" sz="3200" b="1" dirty="0">
                <a:solidFill>
                  <a:srgbClr val="002060"/>
                </a:solidFill>
              </a:rPr>
              <a:t>шт. (в </a:t>
            </a:r>
            <a:r>
              <a:rPr lang="ru-RU" sz="3200" b="1" dirty="0" err="1" smtClean="0">
                <a:solidFill>
                  <a:srgbClr val="002060"/>
                </a:solidFill>
              </a:rPr>
              <a:t>Джалиле</a:t>
            </a:r>
            <a:r>
              <a:rPr lang="ru-RU" sz="3200" b="1" dirty="0" smtClean="0">
                <a:solidFill>
                  <a:srgbClr val="002060"/>
                </a:solidFill>
              </a:rPr>
              <a:t>)</a:t>
            </a:r>
            <a:endParaRPr lang="ru-RU" sz="3200" dirty="0" smtClean="0">
              <a:solidFill>
                <a:srgbClr val="00206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</a:rPr>
              <a:t>Общая </a:t>
            </a:r>
            <a:r>
              <a:rPr lang="ru-RU" sz="3200" b="1" dirty="0">
                <a:solidFill>
                  <a:srgbClr val="002060"/>
                </a:solidFill>
              </a:rPr>
              <a:t>установленная мощность наружного освещения – 276 кВт (в Сарманово)  </a:t>
            </a:r>
            <a:r>
              <a:rPr lang="ru-RU" sz="3200" b="1" dirty="0" smtClean="0">
                <a:solidFill>
                  <a:srgbClr val="002060"/>
                </a:solidFill>
              </a:rPr>
              <a:t>287 </a:t>
            </a:r>
            <a:r>
              <a:rPr lang="ru-RU" sz="3200" b="1" dirty="0">
                <a:solidFill>
                  <a:srgbClr val="002060"/>
                </a:solidFill>
              </a:rPr>
              <a:t>кВт (в </a:t>
            </a:r>
            <a:r>
              <a:rPr lang="ru-RU" sz="3200" b="1" dirty="0" err="1">
                <a:solidFill>
                  <a:srgbClr val="002060"/>
                </a:solidFill>
              </a:rPr>
              <a:t>Джалиле</a:t>
            </a:r>
            <a:r>
              <a:rPr lang="ru-RU" sz="3200" b="1" dirty="0">
                <a:solidFill>
                  <a:srgbClr val="002060"/>
                </a:solidFill>
              </a:rPr>
              <a:t>)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703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ixbt.photo/photo/997560/52636FTH5STSM78/1012785w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698"/>
            <a:ext cx="8784976" cy="67687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503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9057" y="188640"/>
            <a:ext cx="8712968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000" b="1" dirty="0" smtClean="0">
                <a:solidFill>
                  <a:srgbClr val="002060"/>
                </a:solidFill>
              </a:rPr>
              <a:t>1. В </a:t>
            </a:r>
            <a:r>
              <a:rPr lang="ru-RU" sz="3000" b="1" dirty="0">
                <a:solidFill>
                  <a:srgbClr val="002060"/>
                </a:solidFill>
              </a:rPr>
              <a:t>Сарманово и </a:t>
            </a:r>
            <a:r>
              <a:rPr lang="ru-RU" sz="3000" b="1" dirty="0" err="1">
                <a:solidFill>
                  <a:srgbClr val="002060"/>
                </a:solidFill>
              </a:rPr>
              <a:t>Джалиле</a:t>
            </a:r>
            <a:r>
              <a:rPr lang="ru-RU" sz="3000" b="1" dirty="0">
                <a:solidFill>
                  <a:srgbClr val="002060"/>
                </a:solidFill>
              </a:rPr>
              <a:t> из установленных 2140 ед. светильников, в рабочем состоянии находилось примерно 70 %. </a:t>
            </a:r>
            <a:endParaRPr lang="ru-RU" sz="3000" b="1" dirty="0" smtClean="0">
              <a:solidFill>
                <a:srgbClr val="002060"/>
              </a:solidFill>
            </a:endParaRPr>
          </a:p>
          <a:p>
            <a:pPr marL="514350" lvl="0" indent="-514350">
              <a:buAutoNum type="arabicPeriod"/>
            </a:pPr>
            <a:endParaRPr lang="ru-RU" sz="1100" b="1" dirty="0">
              <a:solidFill>
                <a:srgbClr val="002060"/>
              </a:solidFill>
            </a:endParaRPr>
          </a:p>
          <a:p>
            <a:pPr lvl="0"/>
            <a:r>
              <a:rPr lang="ru-RU" sz="3000" b="1" dirty="0" smtClean="0">
                <a:solidFill>
                  <a:srgbClr val="002060"/>
                </a:solidFill>
              </a:rPr>
              <a:t>2. Светоотражатели </a:t>
            </a:r>
            <a:r>
              <a:rPr lang="ru-RU" sz="3000" b="1" dirty="0">
                <a:solidFill>
                  <a:srgbClr val="002060"/>
                </a:solidFill>
              </a:rPr>
              <a:t>светильников не имели блестящей глянцевой поверхности, что не позволяло обеспечивать нормативные параметры освещенности на рабочих </a:t>
            </a:r>
            <a:r>
              <a:rPr lang="ru-RU" sz="3000" b="1" dirty="0" smtClean="0">
                <a:solidFill>
                  <a:srgbClr val="002060"/>
                </a:solidFill>
              </a:rPr>
              <a:t>местах.</a:t>
            </a:r>
          </a:p>
          <a:p>
            <a:pPr lvl="0"/>
            <a:endParaRPr lang="ru-RU" sz="1100" b="1" dirty="0" smtClean="0">
              <a:solidFill>
                <a:srgbClr val="002060"/>
              </a:solidFill>
            </a:endParaRPr>
          </a:p>
          <a:p>
            <a:pPr lvl="0"/>
            <a:r>
              <a:rPr lang="ru-RU" sz="3000" b="1" dirty="0" smtClean="0">
                <a:solidFill>
                  <a:srgbClr val="002060"/>
                </a:solidFill>
              </a:rPr>
              <a:t>3. Существующая </a:t>
            </a:r>
            <a:r>
              <a:rPr lang="ru-RU" sz="3000" b="1" dirty="0">
                <a:solidFill>
                  <a:srgbClr val="002060"/>
                </a:solidFill>
              </a:rPr>
              <a:t>освещённость на дорогах и проездах не соответствовала нормативным требованиям</a:t>
            </a:r>
            <a:r>
              <a:rPr lang="ru-RU" sz="3000" b="1" dirty="0" smtClean="0">
                <a:solidFill>
                  <a:srgbClr val="002060"/>
                </a:solidFill>
              </a:rPr>
              <a:t>.</a:t>
            </a:r>
            <a:endParaRPr lang="ru-RU" sz="3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332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2012" y="404664"/>
            <a:ext cx="8712968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400" b="1" dirty="0" smtClean="0"/>
          </a:p>
          <a:p>
            <a:pPr lvl="0"/>
            <a:r>
              <a:rPr lang="ru-RU" sz="3000" b="1" dirty="0" smtClean="0">
                <a:solidFill>
                  <a:srgbClr val="002060"/>
                </a:solidFill>
              </a:rPr>
              <a:t>4. Требовалось </a:t>
            </a:r>
            <a:r>
              <a:rPr lang="ru-RU" sz="3000" b="1" dirty="0">
                <a:solidFill>
                  <a:srgbClr val="002060"/>
                </a:solidFill>
              </a:rPr>
              <a:t>замена части светильников, отсутствовала автоматическая система управления наружным освещением (АСУНО</a:t>
            </a:r>
            <a:r>
              <a:rPr lang="ru-RU" sz="3000" b="1" dirty="0" smtClean="0">
                <a:solidFill>
                  <a:srgbClr val="002060"/>
                </a:solidFill>
              </a:rPr>
              <a:t>).</a:t>
            </a:r>
          </a:p>
          <a:p>
            <a:pPr lvl="0"/>
            <a:endParaRPr lang="ru-RU" sz="1100" dirty="0">
              <a:solidFill>
                <a:srgbClr val="002060"/>
              </a:solidFill>
            </a:endParaRPr>
          </a:p>
          <a:p>
            <a:pPr lvl="0"/>
            <a:r>
              <a:rPr lang="ru-RU" sz="3000" b="1" dirty="0" smtClean="0">
                <a:solidFill>
                  <a:srgbClr val="002060"/>
                </a:solidFill>
              </a:rPr>
              <a:t>5. Используемые </a:t>
            </a:r>
            <a:r>
              <a:rPr lang="ru-RU" sz="3000" b="1" dirty="0">
                <a:solidFill>
                  <a:srgbClr val="002060"/>
                </a:solidFill>
              </a:rPr>
              <a:t>светильники и лампы технически устарели, имели небольшой световой поток, малый срок службы и большое потребление электроэнергии при низком КПД.</a:t>
            </a:r>
            <a:endParaRPr lang="ru-RU" sz="3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827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239078"/>
              </p:ext>
            </p:extLst>
          </p:nvPr>
        </p:nvGraphicFramePr>
        <p:xfrm>
          <a:off x="323528" y="692696"/>
          <a:ext cx="8568952" cy="5316234"/>
        </p:xfrm>
        <a:graphic>
          <a:graphicData uri="http://schemas.openxmlformats.org/drawingml/2006/table">
            <a:tbl>
              <a:tblPr/>
              <a:tblGrid>
                <a:gridCol w="2778981"/>
                <a:gridCol w="5789971"/>
              </a:tblGrid>
              <a:tr h="8246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Название проекта: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Реконструкция наружного освещения </a:t>
                      </a:r>
                      <a:endParaRPr lang="ru-RU" sz="2400" b="1" dirty="0" smtClean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Сарманово, </a:t>
                      </a:r>
                      <a:r>
                        <a:rPr lang="ru-RU" sz="2400" b="1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пгт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2400" b="1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Джалиль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63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Название компании: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Исполнительный комитет МО                 с. Сарманово, </a:t>
                      </a:r>
                      <a:r>
                        <a:rPr lang="ru-RU" sz="2400" b="1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пгт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2400" b="1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Джалиль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РТ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63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Место реализации проекта:</a:t>
                      </a:r>
                      <a:endParaRPr lang="ru-RU" sz="24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с. Сарманово, </a:t>
                      </a:r>
                      <a:r>
                        <a:rPr lang="ru-RU" sz="2400" b="1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пгт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. </a:t>
                      </a:r>
                      <a:r>
                        <a:rPr lang="ru-RU" sz="2400" b="1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Джалиль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 Республики Татарстан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63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Срок реализации проекта:</a:t>
                      </a:r>
                      <a:endParaRPr lang="ru-RU" sz="24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июнь  – сентябрь 2015г.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27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Ожидаемые результаты:</a:t>
                      </a:r>
                      <a:endParaRPr lang="ru-RU" sz="24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Снижение</a:t>
                      </a: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потребления 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электрической 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энергии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Увеличение уровня освещенности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Снижение эксплуатационных затрат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6514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946276"/>
              </p:ext>
            </p:extLst>
          </p:nvPr>
        </p:nvGraphicFramePr>
        <p:xfrm>
          <a:off x="323528" y="548680"/>
          <a:ext cx="8496944" cy="5199520"/>
        </p:xfrm>
        <a:graphic>
          <a:graphicData uri="http://schemas.openxmlformats.org/drawingml/2006/table">
            <a:tbl>
              <a:tblPr firstRow="1" firstCol="1" bandRow="1"/>
              <a:tblGrid>
                <a:gridCol w="433871"/>
                <a:gridCol w="6478897"/>
                <a:gridCol w="1584176"/>
              </a:tblGrid>
              <a:tr h="2075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5" marR="60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статей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5" marR="60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Кол-во</a:t>
                      </a:r>
                      <a:endParaRPr lang="ru-RU" sz="24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5" marR="60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82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Базовое (в 2014 г.) энергопотребление (приведенное к нормальному), тыс. кВт ч/год  (при 3855,93 ч в год)                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1417,47</a:t>
                      </a:r>
                      <a:endParaRPr lang="ru-RU" sz="24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5" marR="60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6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светильников по результатам реализации проектов, </a:t>
                      </a:r>
                      <a:r>
                        <a:rPr lang="ru-RU" sz="2400" b="1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шт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1049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5" marR="60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82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Энергопотребление после модернизации (в нормальном режиме) (измеренное ),               (тыс. кВт ч/год)</a:t>
                      </a:r>
                      <a:endParaRPr lang="ru-RU" sz="24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295,90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5" marR="60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1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Фактическое сбережение электроэнергии, (тыс. кВт ч/год)</a:t>
                      </a:r>
                      <a:endParaRPr lang="ru-RU" sz="24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1121,57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5" marR="60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6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Фактическое (Приведенное) сбережение энергии в год,          тыс. руб.   с НДС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6 245, 71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5" marR="60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693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08663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5791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278573"/>
              </p:ext>
            </p:extLst>
          </p:nvPr>
        </p:nvGraphicFramePr>
        <p:xfrm>
          <a:off x="683568" y="620688"/>
          <a:ext cx="7848873" cy="5609643"/>
        </p:xfrm>
        <a:graphic>
          <a:graphicData uri="http://schemas.openxmlformats.org/drawingml/2006/table">
            <a:tbl>
              <a:tblPr firstRow="1" firstCol="1" bandRow="1"/>
              <a:tblGrid>
                <a:gridCol w="400780"/>
                <a:gridCol w="5647892"/>
                <a:gridCol w="1800201"/>
              </a:tblGrid>
              <a:tr h="2965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5" marR="60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 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статей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5" marR="60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Кол-во</a:t>
                      </a:r>
                      <a:endParaRPr lang="ru-RU" sz="24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5" marR="60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60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4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Базовое (в 2014 г.) энергопотребление (приведенное к нормальному), тыс. кВт ч/год  (при 3855,93 ч в год)                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1 124,27</a:t>
                      </a:r>
                      <a:endParaRPr lang="ru-RU" sz="24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5" marR="60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95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4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светильников по результатам реализации проектов, </a:t>
                      </a:r>
                      <a:r>
                        <a:rPr lang="ru-RU" sz="2400" b="1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шт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1041</a:t>
                      </a:r>
                      <a:endParaRPr lang="ru-RU" sz="24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5" marR="60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60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4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Энергопотребление после модернизации (в нормальном режиме) (измеренное ),               (тыс. кВт ч/год)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252,23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5" marR="60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0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4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Фактическое сбережение электроэнергии, (тыс. кВт ч/год)</a:t>
                      </a:r>
                      <a:endParaRPr lang="ru-RU" sz="24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872,04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5" marR="60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95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4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Фактическое (Приведенное) сбережение энергии в год,         (тыс. руб. с НДС)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4872,95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5" marR="60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30783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36</TotalTime>
  <Words>418</Words>
  <Application>Microsoft Office PowerPoint</Application>
  <PresentationFormat>Экран (4:3)</PresentationFormat>
  <Paragraphs>63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Главная</vt:lpstr>
      <vt:lpstr>Реконструкция наружного уличного освещения с.Сарманово и поселка городского типа Джалиль Сармановского муниципального района Республики Татарстан  Марат Зульфатович Газизов АО «Таткоммунпромкомплект»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Реконструкция наружного уличного освещения с.Сарманово и поселка городского типа Джалиль Сармановского муниципального района Республики Татарстан  Марат Зульфатович Газизов АО «Таткоммунпромкомплект»</dc:title>
  <dc:creator>Татьяна В. Леонова</dc:creator>
  <cp:lastModifiedBy>Татьяна В. Леонова</cp:lastModifiedBy>
  <cp:revision>5</cp:revision>
  <dcterms:created xsi:type="dcterms:W3CDTF">2016-10-31T12:58:03Z</dcterms:created>
  <dcterms:modified xsi:type="dcterms:W3CDTF">2016-10-31T13:46:47Z</dcterms:modified>
</cp:coreProperties>
</file>